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102475" cy="102314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D3036D-1C82-48A2-8BD4-C10074D1F102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B3936E3-07C4-489D-9F20-DA9D03E66A1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384376"/>
          </a:xfrm>
        </p:spPr>
        <p:txBody>
          <a:bodyPr>
            <a:normAutofit fontScale="90000"/>
          </a:bodyPr>
          <a:lstStyle/>
          <a:p>
            <a:r>
              <a:rPr lang="it-IT" dirty="0"/>
              <a:t>Presentati in anteprima i dati del Rapporto </a:t>
            </a:r>
            <a:r>
              <a:rPr lang="it-IT" dirty="0" err="1"/>
              <a:t>Assinform</a:t>
            </a:r>
            <a:r>
              <a:rPr lang="it-IT" dirty="0"/>
              <a:t> 2014</a:t>
            </a:r>
            <a:br>
              <a:rPr lang="it-IT" dirty="0"/>
            </a:br>
            <a:r>
              <a:rPr lang="it-IT" dirty="0"/>
              <a:t>MERCATO DIGITALE: - 4,4% NEL 2013 E IL "GAP ICT" CON L'EUROPA SALE A 25 </a:t>
            </a:r>
            <a:r>
              <a:rPr lang="it-IT" dirty="0" err="1"/>
              <a:t>MLD€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E-content</a:t>
            </a:r>
            <a:r>
              <a:rPr lang="it-IT" dirty="0" smtClean="0"/>
              <a:t> e </a:t>
            </a:r>
            <a:r>
              <a:rPr lang="it-IT" dirty="0" err="1" smtClean="0"/>
              <a:t>digital</a:t>
            </a:r>
            <a:r>
              <a:rPr lang="it-IT" dirty="0" smtClean="0"/>
              <a:t> advertising (pubblicità digitale): + 5,6%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Dinamica positiva per il comparto</a:t>
            </a:r>
            <a:r>
              <a:rPr lang="it-IT" b="1" dirty="0" smtClean="0"/>
              <a:t> </a:t>
            </a:r>
            <a:r>
              <a:rPr lang="it-IT" b="1" dirty="0" err="1" smtClean="0"/>
              <a:t>e-Content</a:t>
            </a:r>
            <a:r>
              <a:rPr lang="it-IT" b="1" dirty="0" smtClean="0"/>
              <a:t> </a:t>
            </a:r>
            <a:r>
              <a:rPr lang="it-IT" b="1" dirty="0" smtClean="0"/>
              <a:t>e </a:t>
            </a:r>
            <a:r>
              <a:rPr lang="it-IT" b="1" dirty="0" err="1" smtClean="0"/>
              <a:t>Digital</a:t>
            </a:r>
            <a:r>
              <a:rPr lang="it-IT" b="1" dirty="0" smtClean="0"/>
              <a:t> Advertising (</a:t>
            </a:r>
            <a:r>
              <a:rPr lang="it-IT" dirty="0" smtClean="0"/>
              <a:t>7613mln, </a:t>
            </a:r>
            <a:r>
              <a:rPr lang="it-IT" b="1" dirty="0" smtClean="0"/>
              <a:t>+5,6%)</a:t>
            </a:r>
            <a:r>
              <a:rPr lang="it-IT" dirty="0" smtClean="0"/>
              <a:t>, in cui sono cresciute tutte le componenti </a:t>
            </a:r>
            <a:r>
              <a:rPr lang="it-IT" b="1" dirty="0" smtClean="0"/>
              <a:t>a eccezione di quella video (-1,8%</a:t>
            </a:r>
            <a:r>
              <a:rPr lang="it-IT" dirty="0" smtClean="0"/>
              <a:t> a 3025 </a:t>
            </a:r>
            <a:r>
              <a:rPr lang="it-IT" dirty="0" err="1" smtClean="0"/>
              <a:t>mln</a:t>
            </a:r>
            <a:r>
              <a:rPr lang="it-IT" dirty="0" smtClean="0"/>
              <a:t>).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Più </a:t>
            </a:r>
            <a:r>
              <a:rPr lang="it-IT" dirty="0" smtClean="0"/>
              <a:t>in dettaglio hanno subito incrementi importanti i contenuti per </a:t>
            </a:r>
            <a:r>
              <a:rPr lang="it-IT" b="1" dirty="0" smtClean="0"/>
              <a:t>e-book (+79,2%</a:t>
            </a:r>
            <a:r>
              <a:rPr lang="it-IT" dirty="0" smtClean="0"/>
              <a:t> a 43mln), la </a:t>
            </a:r>
            <a:r>
              <a:rPr lang="it-IT" b="1" dirty="0" smtClean="0"/>
              <a:t>musica (+17,6%</a:t>
            </a:r>
            <a:r>
              <a:rPr lang="it-IT" dirty="0" smtClean="0"/>
              <a:t> a 120mln), il </a:t>
            </a:r>
            <a:r>
              <a:rPr lang="it-IT" b="1" dirty="0" smtClean="0"/>
              <a:t>mobile entertainment (+20%</a:t>
            </a:r>
            <a:r>
              <a:rPr lang="it-IT" dirty="0" smtClean="0"/>
              <a:t> a 1054mln), il </a:t>
            </a:r>
            <a:r>
              <a:rPr lang="it-IT" b="1" dirty="0" err="1" smtClean="0"/>
              <a:t>gaming</a:t>
            </a:r>
            <a:r>
              <a:rPr lang="it-IT" b="1" dirty="0" smtClean="0"/>
              <a:t> (+11,9%</a:t>
            </a:r>
            <a:r>
              <a:rPr lang="it-IT" dirty="0" smtClean="0"/>
              <a:t> a 1605mln), </a:t>
            </a:r>
            <a:r>
              <a:rPr lang="it-IT" b="1" dirty="0" smtClean="0"/>
              <a:t>l'editoria online (+9,2%</a:t>
            </a:r>
            <a:r>
              <a:rPr lang="it-IT" dirty="0" smtClean="0"/>
              <a:t> a 213mln) e il </a:t>
            </a:r>
            <a:r>
              <a:rPr lang="it-IT" b="1" dirty="0" err="1" smtClean="0"/>
              <a:t>digital</a:t>
            </a:r>
            <a:r>
              <a:rPr lang="it-IT" b="1" dirty="0" smtClean="0"/>
              <a:t> </a:t>
            </a:r>
            <a:r>
              <a:rPr lang="it-IT" b="1" dirty="0" smtClean="0"/>
              <a:t>advertising (pubblicità digitale) (+3,7</a:t>
            </a:r>
            <a:r>
              <a:rPr lang="it-IT" b="1" dirty="0" smtClean="0"/>
              <a:t>%</a:t>
            </a:r>
            <a:r>
              <a:rPr lang="it-IT" dirty="0" smtClean="0"/>
              <a:t> 1.553mln).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mercato digitale nel mondo: +3,8% nel 2013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Nel 2013 il mercato digitale nel mondo ha proseguito la sua crescita (+3,8% per un valore globale di 4.379 miliardi di dollari), segnalando un utilizzo sempre più pervasivo delle nuove tecnologie.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Il </a:t>
            </a:r>
            <a:r>
              <a:rPr lang="it-IT" dirty="0" smtClean="0"/>
              <a:t>lieve rallentamento della corsa rispetto al 2012 (+5,2%) è apparso conseguente al travaso da una domanda basata su beni maturi (</a:t>
            </a:r>
            <a:r>
              <a:rPr lang="it-IT" dirty="0" err="1" smtClean="0"/>
              <a:t>es.PC</a:t>
            </a:r>
            <a:r>
              <a:rPr lang="it-IT" dirty="0" smtClean="0"/>
              <a:t> e server) o servizi prossimi alla saturazione (es. servizi voce mobili, con già 6,8 miliardi di linee e con tariffe in calo) a una </a:t>
            </a:r>
            <a:r>
              <a:rPr lang="it-IT" b="1" dirty="0" smtClean="0"/>
              <a:t>domanda di nuovo profilo</a:t>
            </a:r>
            <a:r>
              <a:rPr lang="it-IT" dirty="0" smtClean="0"/>
              <a:t>, </a:t>
            </a:r>
            <a:r>
              <a:rPr lang="it-IT" b="1" dirty="0" smtClean="0"/>
              <a:t>in cui a trainare sono solo in parte i nuovi dispositivi (es. </a:t>
            </a:r>
            <a:r>
              <a:rPr lang="it-IT" b="1" dirty="0" err="1" smtClean="0"/>
              <a:t>smartphone</a:t>
            </a:r>
            <a:r>
              <a:rPr lang="it-IT" b="1" dirty="0" smtClean="0"/>
              <a:t> e </a:t>
            </a:r>
            <a:r>
              <a:rPr lang="it-IT" b="1" dirty="0" err="1" smtClean="0"/>
              <a:t>tablet</a:t>
            </a:r>
            <a:r>
              <a:rPr lang="it-IT" b="1" dirty="0" smtClean="0"/>
              <a:t>)</a:t>
            </a:r>
            <a:r>
              <a:rPr lang="it-IT" dirty="0" smtClean="0"/>
              <a:t>, e in cui il </a:t>
            </a:r>
            <a:r>
              <a:rPr lang="it-IT" b="1" dirty="0" smtClean="0"/>
              <a:t>primato dell'effervescenza va ai</a:t>
            </a:r>
            <a:r>
              <a:rPr lang="it-IT" dirty="0" smtClean="0"/>
              <a:t> </a:t>
            </a:r>
            <a:r>
              <a:rPr lang="it-IT" b="1" dirty="0" smtClean="0"/>
              <a:t>contenuti (+11,2%)</a:t>
            </a:r>
            <a:r>
              <a:rPr lang="it-IT" dirty="0" smtClean="0"/>
              <a:t>, </a:t>
            </a:r>
            <a:r>
              <a:rPr lang="it-IT" b="1" dirty="0" smtClean="0"/>
              <a:t>al software e alle soluzioni applicative (+8%)</a:t>
            </a:r>
            <a:r>
              <a:rPr lang="it-IT" dirty="0" smtClean="0"/>
              <a:t> di nuova generazione.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mercato digitale in Europa: </a:t>
            </a:r>
            <a:r>
              <a:rPr lang="it-IT" dirty="0" smtClean="0"/>
              <a:t>-0,9</a:t>
            </a:r>
            <a:r>
              <a:rPr lang="it-IT" dirty="0" smtClean="0"/>
              <a:t>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La spinta maggiore verso la crescita è giunta dai paesi emergenti: </a:t>
            </a:r>
            <a:r>
              <a:rPr lang="it-IT" b="1" dirty="0" smtClean="0"/>
              <a:t>+6,6% l'Asia Pacifico +5,8% l'America Latina</a:t>
            </a:r>
            <a:r>
              <a:rPr lang="it-IT" dirty="0" smtClean="0"/>
              <a:t>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Anche </a:t>
            </a:r>
            <a:r>
              <a:rPr lang="it-IT" dirty="0" smtClean="0"/>
              <a:t>il </a:t>
            </a:r>
            <a:r>
              <a:rPr lang="it-IT" b="1" dirty="0" smtClean="0"/>
              <a:t>Nord America ha progredito (+3,5%</a:t>
            </a:r>
            <a:r>
              <a:rPr lang="it-IT" dirty="0" smtClean="0"/>
              <a:t>, a 1.319 miliardi di dollari), mentre </a:t>
            </a:r>
            <a:r>
              <a:rPr lang="it-IT" b="1" dirty="0" smtClean="0"/>
              <a:t>l'Europa ha arrancato (-0,9%</a:t>
            </a:r>
            <a:r>
              <a:rPr lang="it-IT" dirty="0" smtClean="0"/>
              <a:t>, a 1.082,9 miliardi di dollari) sugli effetti di una perdurante stagnazione.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Nell'insieme </a:t>
            </a:r>
            <a:r>
              <a:rPr lang="it-IT" dirty="0" smtClean="0"/>
              <a:t>bastano pochi indicatori per evidenziare il progresso digitale nel mondo: </a:t>
            </a:r>
            <a:endParaRPr lang="it-IT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990 </a:t>
            </a:r>
            <a:r>
              <a:rPr lang="it-IT" dirty="0" err="1" smtClean="0"/>
              <a:t>mln</a:t>
            </a:r>
            <a:r>
              <a:rPr lang="it-IT" dirty="0" smtClean="0"/>
              <a:t> di </a:t>
            </a:r>
            <a:r>
              <a:rPr lang="it-IT" b="1" dirty="0" err="1" smtClean="0"/>
              <a:t>smartphone</a:t>
            </a:r>
            <a:r>
              <a:rPr lang="it-IT" b="1" dirty="0" smtClean="0"/>
              <a:t> </a:t>
            </a:r>
            <a:r>
              <a:rPr lang="it-IT" dirty="0" smtClean="0"/>
              <a:t>venduti </a:t>
            </a:r>
            <a:r>
              <a:rPr lang="it-IT" b="1" dirty="0" smtClean="0"/>
              <a:t>(+44,3%)</a:t>
            </a:r>
            <a:r>
              <a:rPr lang="it-IT" dirty="0" smtClean="0"/>
              <a:t> per oltre il 60% dei cellulari venduti; </a:t>
            </a:r>
            <a:endParaRPr lang="it-IT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2,7 </a:t>
            </a:r>
            <a:r>
              <a:rPr lang="it-IT" dirty="0" smtClean="0"/>
              <a:t>miliardi di </a:t>
            </a:r>
            <a:r>
              <a:rPr lang="it-IT" b="1" dirty="0" smtClean="0"/>
              <a:t>utenti internet (+9,0%),</a:t>
            </a:r>
            <a:r>
              <a:rPr lang="it-IT" dirty="0" smtClean="0"/>
              <a:t> pari a circa il 38% della popolazione mondiale; </a:t>
            </a:r>
            <a:endParaRPr lang="it-IT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2,1 </a:t>
            </a:r>
            <a:r>
              <a:rPr lang="it-IT" dirty="0" smtClean="0"/>
              <a:t>miliardi di connessioni a internet via </a:t>
            </a:r>
            <a:r>
              <a:rPr lang="it-IT" b="1" dirty="0" smtClean="0"/>
              <a:t>rete mobile a banda larga (+35,5%</a:t>
            </a:r>
            <a:r>
              <a:rPr lang="it-IT" dirty="0" smtClean="0"/>
              <a:t> )</a:t>
            </a:r>
            <a:r>
              <a:rPr lang="it-IT" dirty="0" smtClean="0"/>
              <a:t>, </a:t>
            </a:r>
            <a:r>
              <a:rPr lang="it-IT" dirty="0" smtClean="0"/>
              <a:t>grazie alla maggior copertura con infrastrutture 3G e 4G; </a:t>
            </a:r>
            <a:endParaRPr lang="it-IT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1 </a:t>
            </a:r>
            <a:r>
              <a:rPr lang="it-IT" dirty="0" smtClean="0"/>
              <a:t>miliardo di persone che effettuano </a:t>
            </a:r>
            <a:r>
              <a:rPr lang="it-IT" b="1" dirty="0" smtClean="0"/>
              <a:t>acquisti on </a:t>
            </a:r>
            <a:r>
              <a:rPr lang="it-IT" b="1" dirty="0" err="1" smtClean="0"/>
              <a:t>line</a:t>
            </a:r>
            <a:r>
              <a:rPr lang="it-IT" b="1" dirty="0" smtClean="0"/>
              <a:t> (+13,3%)</a:t>
            </a:r>
            <a:r>
              <a:rPr lang="it-IT" dirty="0" smtClean="0"/>
              <a:t>; </a:t>
            </a:r>
            <a:endParaRPr lang="it-IT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1,6 </a:t>
            </a:r>
            <a:r>
              <a:rPr lang="it-IT" dirty="0" smtClean="0"/>
              <a:t>miliardi di utenti di social network e di servizi e applicazioni correlati.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mercato digitale in Italia nel 2013: </a:t>
            </a:r>
            <a:r>
              <a:rPr lang="it-IT" dirty="0" smtClean="0"/>
              <a:t>-4,4</a:t>
            </a:r>
            <a:r>
              <a:rPr lang="it-IT" dirty="0" smtClean="0"/>
              <a:t>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06137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Anche in Italia emerge una virata ai nuovi servizi e ambiti applicativi, ma con un ritardo netto, che si riflette nell'andamento del mercato.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In </a:t>
            </a:r>
            <a:r>
              <a:rPr lang="it-IT" dirty="0" smtClean="0"/>
              <a:t>Italia e nel 2013 il Mercato Digitale è infatti sceso a 65.162mln di </a:t>
            </a:r>
            <a:r>
              <a:rPr lang="it-IT" dirty="0" smtClean="0"/>
              <a:t>euro </a:t>
            </a:r>
            <a:r>
              <a:rPr lang="it-IT" dirty="0" smtClean="0"/>
              <a:t>(con un calo del 4,4% sull'anno prima, più che doppio rispetto a quello del Pil) e che, per le principali macroaree, ha visto: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 Dispositivi e Sistemi, </a:t>
            </a:r>
            <a:r>
              <a:rPr lang="it-IT" dirty="0" smtClean="0"/>
              <a:t>generare </a:t>
            </a:r>
            <a:r>
              <a:rPr lang="it-IT" dirty="0" smtClean="0"/>
              <a:t>un business di </a:t>
            </a:r>
            <a:r>
              <a:rPr lang="it-IT" dirty="0" smtClean="0"/>
              <a:t>16.889 </a:t>
            </a:r>
            <a:r>
              <a:rPr lang="it-IT" dirty="0" err="1" smtClean="0"/>
              <a:t>mln</a:t>
            </a:r>
            <a:r>
              <a:rPr lang="it-IT" dirty="0" smtClean="0"/>
              <a:t> di euro (-2,3% sul 2012); 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 </a:t>
            </a:r>
            <a:r>
              <a:rPr lang="it-IT" b="1" dirty="0" smtClean="0"/>
              <a:t>Software e le Soluzioni ICT, raggiungere 5.475 </a:t>
            </a:r>
            <a:r>
              <a:rPr lang="it-IT" b="1" dirty="0" err="1" smtClean="0"/>
              <a:t>mln</a:t>
            </a:r>
            <a:r>
              <a:rPr lang="it-IT" b="1" dirty="0" smtClean="0"/>
              <a:t> (+ 2,7%);</a:t>
            </a:r>
            <a:r>
              <a:rPr lang="it-IT" dirty="0" smtClean="0"/>
              <a:t> 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 Servizi ICT non superare quota 10.245 </a:t>
            </a:r>
            <a:r>
              <a:rPr lang="it-IT" dirty="0" err="1" smtClean="0"/>
              <a:t>mln</a:t>
            </a:r>
            <a:r>
              <a:rPr lang="it-IT" dirty="0" smtClean="0"/>
              <a:t> (-2,7%); 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 Servizi di rete TLC scivolare a 24.940 </a:t>
            </a:r>
            <a:r>
              <a:rPr lang="it-IT" dirty="0" err="1" smtClean="0"/>
              <a:t>mln</a:t>
            </a:r>
            <a:r>
              <a:rPr lang="it-IT" dirty="0" smtClean="0"/>
              <a:t> (-10,2%);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 </a:t>
            </a:r>
            <a:r>
              <a:rPr lang="it-IT" b="1" dirty="0" smtClean="0"/>
              <a:t>Contenuti Digitali e la Pubblicità Digitale crescere a 7613 </a:t>
            </a:r>
            <a:r>
              <a:rPr lang="it-IT" b="1" dirty="0" err="1" smtClean="0"/>
              <a:t>mln</a:t>
            </a:r>
            <a:r>
              <a:rPr lang="it-IT" b="1" dirty="0" smtClean="0"/>
              <a:t> (+5,6%).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Nelle singole macroaree è più visibile il contrasto degli andamenti fra le componenti tradizionali, in calo, e quelle emergenti, in crescita.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Dispositivi e sistemi: - 2,3%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/>
              <a:t>Sul fronte Dispositivi e Sistemi</a:t>
            </a:r>
            <a:r>
              <a:rPr lang="it-IT" dirty="0" smtClean="0"/>
              <a:t> (16.889mln, </a:t>
            </a:r>
            <a:r>
              <a:rPr lang="it-IT" b="1" dirty="0" smtClean="0"/>
              <a:t>-2,3%</a:t>
            </a:r>
            <a:r>
              <a:rPr lang="it-IT" dirty="0" smtClean="0"/>
              <a:t>), </a:t>
            </a:r>
            <a:r>
              <a:rPr lang="it-IT" b="1" dirty="0" smtClean="0"/>
              <a:t>l'unica componente in crescita è quella delle infrastrutture</a:t>
            </a:r>
            <a:r>
              <a:rPr lang="it-IT" dirty="0" smtClean="0"/>
              <a:t> (5.133 </a:t>
            </a:r>
            <a:r>
              <a:rPr lang="it-IT" dirty="0" err="1" smtClean="0"/>
              <a:t>mln</a:t>
            </a:r>
            <a:r>
              <a:rPr lang="it-IT" dirty="0" smtClean="0"/>
              <a:t>, +2,2%), per gli investimenti in ambito delle TLC legati ai pur lenti progressi della copertura del territorio con connessioni veloci fisse in fibra ottica (20% della popolazione) e mobili con tecnologia 4G (potenzialmente disponibili al 50% della popolazione).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Il comparto </a:t>
            </a:r>
            <a:r>
              <a:rPr lang="it-IT" b="1" dirty="0" smtClean="0"/>
              <a:t>Home &amp; Office </a:t>
            </a:r>
            <a:r>
              <a:rPr lang="it-IT" b="1" dirty="0" err="1" smtClean="0"/>
              <a:t>Device</a:t>
            </a:r>
            <a:r>
              <a:rPr lang="it-IT" b="1" dirty="0" smtClean="0"/>
              <a:t> </a:t>
            </a:r>
            <a:r>
              <a:rPr lang="it-IT" dirty="0" smtClean="0"/>
              <a:t>(2.125 </a:t>
            </a:r>
            <a:r>
              <a:rPr lang="it-IT" dirty="0" err="1" smtClean="0"/>
              <a:t>mln</a:t>
            </a:r>
            <a:r>
              <a:rPr lang="it-IT" dirty="0" smtClean="0"/>
              <a:t>, </a:t>
            </a:r>
            <a:r>
              <a:rPr lang="it-IT" b="1" dirty="0" smtClean="0"/>
              <a:t>-4,1%</a:t>
            </a:r>
            <a:r>
              <a:rPr lang="it-IT" dirty="0" smtClean="0"/>
              <a:t>) ha registrato un ulteriore peggioramento per effetto soprattutto del calo dei </a:t>
            </a:r>
            <a:r>
              <a:rPr lang="it-IT" b="1" dirty="0" err="1" smtClean="0"/>
              <a:t>PCdesktop</a:t>
            </a:r>
            <a:r>
              <a:rPr lang="it-IT" dirty="0" smtClean="0"/>
              <a:t> (</a:t>
            </a:r>
            <a:r>
              <a:rPr lang="it-IT" b="1" dirty="0" smtClean="0"/>
              <a:t>-13,7%</a:t>
            </a:r>
            <a:r>
              <a:rPr lang="it-IT" dirty="0" smtClean="0"/>
              <a:t> in valore 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-11,2</a:t>
            </a:r>
            <a:r>
              <a:rPr lang="it-IT" b="1" dirty="0" smtClean="0"/>
              <a:t>%</a:t>
            </a:r>
            <a:r>
              <a:rPr lang="it-IT" dirty="0" smtClean="0"/>
              <a:t> in unità, a 1,36 </a:t>
            </a:r>
            <a:r>
              <a:rPr lang="it-IT" dirty="0" err="1" smtClean="0"/>
              <a:t>mln</a:t>
            </a:r>
            <a:r>
              <a:rPr lang="it-IT" dirty="0" smtClean="0"/>
              <a:t> di pezzi).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L'unico </a:t>
            </a:r>
            <a:r>
              <a:rPr lang="it-IT" dirty="0" smtClean="0"/>
              <a:t>segmento del comparto a mostrare vivacità è stato quello delle </a:t>
            </a:r>
            <a:r>
              <a:rPr lang="it-IT" b="1" dirty="0" err="1" smtClean="0"/>
              <a:t>smart</a:t>
            </a:r>
            <a:r>
              <a:rPr lang="it-IT" b="1" dirty="0" smtClean="0"/>
              <a:t> TV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Dispositivi e sistemi: - 2,3%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100" dirty="0" smtClean="0"/>
              <a:t>Il comparto degli </a:t>
            </a:r>
            <a:r>
              <a:rPr lang="it-IT" sz="2100" b="1" dirty="0" err="1" smtClean="0"/>
              <a:t>Enterprise&amp;Specialized</a:t>
            </a:r>
            <a:r>
              <a:rPr lang="it-IT" sz="2100" b="1" dirty="0" smtClean="0"/>
              <a:t> System </a:t>
            </a:r>
            <a:r>
              <a:rPr lang="it-IT" sz="2100" dirty="0" smtClean="0"/>
              <a:t>(3.729 </a:t>
            </a:r>
            <a:r>
              <a:rPr lang="it-IT" sz="2100" dirty="0" err="1" smtClean="0"/>
              <a:t>mln</a:t>
            </a:r>
            <a:r>
              <a:rPr lang="it-IT" sz="2100" dirty="0" smtClean="0"/>
              <a:t>, </a:t>
            </a:r>
            <a:r>
              <a:rPr lang="it-IT" sz="2100" dirty="0" smtClean="0"/>
              <a:t/>
            </a:r>
            <a:br>
              <a:rPr lang="it-IT" sz="2100" dirty="0" smtClean="0"/>
            </a:br>
            <a:r>
              <a:rPr lang="it-IT" sz="2100" b="1" dirty="0" smtClean="0"/>
              <a:t>-</a:t>
            </a:r>
            <a:r>
              <a:rPr lang="it-IT" sz="2100" b="1" dirty="0" smtClean="0"/>
              <a:t>9,1%</a:t>
            </a:r>
            <a:r>
              <a:rPr lang="it-IT" sz="2100" dirty="0" smtClean="0"/>
              <a:t>) ha accentuato il trend negativo per effetto dei ridotti investimenti delle aziende, che solo nella seconda parte sono ripresi limitatamente ai segmenti dello </a:t>
            </a:r>
            <a:r>
              <a:rPr lang="it-IT" sz="2100" dirty="0" err="1" smtClean="0"/>
              <a:t>storage</a:t>
            </a:r>
            <a:r>
              <a:rPr lang="it-IT" sz="2100" dirty="0" smtClean="0"/>
              <a:t> (in trend positivo) e dei server x86 (funzionali ai progetti di ridisegno delle architetture IT).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100" dirty="0" smtClean="0"/>
              <a:t>Nei comparto dei </a:t>
            </a:r>
            <a:r>
              <a:rPr lang="it-IT" sz="2100" b="1" dirty="0" smtClean="0"/>
              <a:t>Personale Mobile </a:t>
            </a:r>
            <a:r>
              <a:rPr lang="it-IT" sz="2100" b="1" dirty="0" err="1" smtClean="0"/>
              <a:t>Device</a:t>
            </a:r>
            <a:r>
              <a:rPr lang="it-IT" sz="2100" dirty="0" smtClean="0"/>
              <a:t> si è registrato per la prima volta un rallentamento </a:t>
            </a:r>
            <a:r>
              <a:rPr lang="it-IT" sz="2100" b="1" dirty="0" smtClean="0"/>
              <a:t>(-0,9% </a:t>
            </a:r>
            <a:r>
              <a:rPr lang="it-IT" sz="2100" dirty="0" smtClean="0"/>
              <a:t>a 5.902 </a:t>
            </a:r>
            <a:r>
              <a:rPr lang="it-IT" sz="2100" dirty="0" err="1" smtClean="0"/>
              <a:t>mln</a:t>
            </a:r>
            <a:r>
              <a:rPr lang="it-IT" sz="2100" dirty="0" smtClean="0"/>
              <a:t>), determinato principalmente dalla </a:t>
            </a:r>
            <a:r>
              <a:rPr lang="it-IT" sz="2100" b="1" dirty="0" smtClean="0"/>
              <a:t>telefonia cellulare </a:t>
            </a:r>
            <a:r>
              <a:rPr lang="it-IT" sz="2100" dirty="0" smtClean="0"/>
              <a:t>e dall'andamento dei </a:t>
            </a:r>
            <a:r>
              <a:rPr lang="it-IT" sz="2100" b="1" dirty="0" smtClean="0"/>
              <a:t>PC notebook</a:t>
            </a:r>
            <a:r>
              <a:rPr lang="it-IT" sz="2100" dirty="0" smtClean="0"/>
              <a:t> (</a:t>
            </a:r>
            <a:r>
              <a:rPr lang="it-IT" sz="2100" b="1" dirty="0" smtClean="0"/>
              <a:t>-18,7%</a:t>
            </a:r>
            <a:r>
              <a:rPr lang="it-IT" sz="2100" dirty="0" smtClean="0"/>
              <a:t> in volumi, a 3,1 </a:t>
            </a:r>
            <a:r>
              <a:rPr lang="it-IT" sz="2100" dirty="0" err="1" smtClean="0"/>
              <a:t>mln</a:t>
            </a:r>
            <a:r>
              <a:rPr lang="it-IT" sz="2100" dirty="0" smtClean="0"/>
              <a:t> di unità), che complessivamente perdono circa 500 </a:t>
            </a:r>
            <a:r>
              <a:rPr lang="it-IT" sz="2100" dirty="0" err="1" smtClean="0"/>
              <a:t>mln</a:t>
            </a:r>
            <a:r>
              <a:rPr lang="it-IT" sz="2100" dirty="0" smtClean="0"/>
              <a:t>, che l'incremento delle vendite di </a:t>
            </a:r>
            <a:r>
              <a:rPr lang="it-IT" sz="2100" b="1" dirty="0" err="1" smtClean="0"/>
              <a:t>smartphone</a:t>
            </a:r>
            <a:r>
              <a:rPr lang="it-IT" sz="2100" dirty="0" smtClean="0"/>
              <a:t> (</a:t>
            </a:r>
            <a:r>
              <a:rPr lang="it-IT" sz="2100" b="1" dirty="0" smtClean="0"/>
              <a:t>+43%</a:t>
            </a:r>
            <a:r>
              <a:rPr lang="it-IT" sz="2100" dirty="0" smtClean="0"/>
              <a:t> a 12,3 </a:t>
            </a:r>
            <a:r>
              <a:rPr lang="it-IT" sz="2100" dirty="0" err="1" smtClean="0"/>
              <a:t>mln</a:t>
            </a:r>
            <a:r>
              <a:rPr lang="it-IT" sz="2100" dirty="0" smtClean="0"/>
              <a:t>) e </a:t>
            </a:r>
            <a:r>
              <a:rPr lang="it-IT" sz="2100" b="1" dirty="0" err="1" smtClean="0"/>
              <a:t>tablet</a:t>
            </a:r>
            <a:r>
              <a:rPr lang="it-IT" sz="2100" dirty="0" smtClean="0"/>
              <a:t> (</a:t>
            </a:r>
            <a:r>
              <a:rPr lang="it-IT" sz="2100" b="1" dirty="0" smtClean="0"/>
              <a:t>+ 65,7%</a:t>
            </a:r>
            <a:r>
              <a:rPr lang="it-IT" sz="2100" dirty="0" smtClean="0"/>
              <a:t>, a 3,4 </a:t>
            </a:r>
            <a:r>
              <a:rPr lang="it-IT" sz="2100" dirty="0" err="1" smtClean="0"/>
              <a:t>mln</a:t>
            </a:r>
            <a:r>
              <a:rPr lang="it-IT" sz="2100" dirty="0" smtClean="0"/>
              <a:t> di pezzi) non ha compensato (anche per effetto di una riduzione dei prezzi).</a:t>
            </a:r>
            <a:endParaRPr lang="it-IT" sz="2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Software e soluzioni ICT : </a:t>
            </a:r>
            <a:r>
              <a:rPr lang="it-IT" dirty="0" smtClean="0"/>
              <a:t>+2,7</a:t>
            </a:r>
            <a:r>
              <a:rPr lang="it-IT" dirty="0" smtClean="0"/>
              <a:t>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dirty="0" smtClean="0"/>
              <a:t>Nella macrocategoria del </a:t>
            </a:r>
            <a:r>
              <a:rPr lang="it-IT" sz="2000" b="1" dirty="0" smtClean="0"/>
              <a:t>Software e Soluzioni ICT </a:t>
            </a:r>
            <a:r>
              <a:rPr lang="it-IT" sz="2000" dirty="0" smtClean="0"/>
              <a:t>(5.475mln, +2,7%), il </a:t>
            </a:r>
            <a:r>
              <a:rPr lang="it-IT" sz="2000" b="1" dirty="0" smtClean="0"/>
              <a:t>software applicativo è cresciuto (</a:t>
            </a:r>
            <a:r>
              <a:rPr lang="it-IT" sz="2000" b="1" dirty="0" smtClean="0"/>
              <a:t>+3,7</a:t>
            </a:r>
            <a:r>
              <a:rPr lang="it-IT" sz="2000" b="1" dirty="0" smtClean="0"/>
              <a:t>%</a:t>
            </a:r>
            <a:r>
              <a:rPr lang="it-IT" sz="2000" dirty="0" smtClean="0"/>
              <a:t> a </a:t>
            </a:r>
            <a:r>
              <a:rPr lang="it-IT" sz="2000" dirty="0" smtClean="0"/>
              <a:t>3.775mln) </a:t>
            </a:r>
            <a:r>
              <a:rPr lang="it-IT" sz="2000" dirty="0" smtClean="0"/>
              <a:t>e il </a:t>
            </a:r>
            <a:r>
              <a:rPr lang="it-IT" sz="2000" b="1" dirty="0" err="1" smtClean="0"/>
              <a:t>middleware</a:t>
            </a:r>
            <a:r>
              <a:rPr lang="it-IT" sz="2000" b="1" dirty="0" smtClean="0"/>
              <a:t> </a:t>
            </a:r>
            <a:r>
              <a:rPr lang="it-IT" sz="2000" dirty="0" smtClean="0"/>
              <a:t>a 1145 </a:t>
            </a:r>
            <a:r>
              <a:rPr lang="it-IT" sz="2000" dirty="0" err="1" smtClean="0"/>
              <a:t>mln</a:t>
            </a:r>
            <a:r>
              <a:rPr lang="it-IT" sz="2000" dirty="0" smtClean="0"/>
              <a:t> </a:t>
            </a:r>
            <a:r>
              <a:rPr lang="it-IT" sz="2000" b="1" dirty="0" smtClean="0"/>
              <a:t>(+2,3%),</a:t>
            </a:r>
            <a:r>
              <a:rPr lang="it-IT" sz="2000" dirty="0" smtClean="0"/>
              <a:t> mentre è </a:t>
            </a:r>
            <a:r>
              <a:rPr lang="it-IT" sz="2000" b="1" dirty="0" smtClean="0"/>
              <a:t>calato il software di sistema (-3% </a:t>
            </a:r>
            <a:r>
              <a:rPr lang="it-IT" sz="2000" dirty="0" smtClean="0"/>
              <a:t>a 555mln</a:t>
            </a:r>
            <a:r>
              <a:rPr lang="it-IT" sz="2000" b="1" dirty="0" smtClean="0"/>
              <a:t>) </a:t>
            </a:r>
            <a:r>
              <a:rPr lang="it-IT" sz="2000" dirty="0" smtClean="0"/>
              <a:t>per effetto del calo di vendite dell'hardware. </a:t>
            </a:r>
            <a:endParaRPr lang="it-IT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dirty="0" smtClean="0"/>
              <a:t>Significativo </a:t>
            </a:r>
            <a:r>
              <a:rPr lang="it-IT" sz="2000" dirty="0" smtClean="0"/>
              <a:t>è però anche che nell'ambito del software applicativo, il calo delle </a:t>
            </a:r>
            <a:r>
              <a:rPr lang="it-IT" sz="2000" b="1" dirty="0" smtClean="0"/>
              <a:t>soluzioni applicative tradizionali (-0,8%</a:t>
            </a:r>
            <a:r>
              <a:rPr lang="it-IT" sz="2000" dirty="0" smtClean="0"/>
              <a:t> a 2.488mln) sia stato più che compensato dalla dinamica positiva </a:t>
            </a:r>
            <a:r>
              <a:rPr lang="it-IT" sz="2000" b="1" dirty="0" smtClean="0"/>
              <a:t>dell'Internet </a:t>
            </a:r>
            <a:r>
              <a:rPr lang="it-IT" sz="2000" b="1" dirty="0" err="1" smtClean="0"/>
              <a:t>of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Things</a:t>
            </a:r>
            <a:r>
              <a:rPr lang="it-IT" sz="2000" b="1" dirty="0" smtClean="0"/>
              <a:t> (</a:t>
            </a:r>
            <a:r>
              <a:rPr lang="it-IT" sz="2000" b="1" dirty="0" err="1" smtClean="0"/>
              <a:t>IoT</a:t>
            </a:r>
            <a:r>
              <a:rPr lang="it-IT" sz="2000" b="1" dirty="0" smtClean="0"/>
              <a:t>, </a:t>
            </a:r>
            <a:r>
              <a:rPr lang="it-IT" sz="2000" dirty="0" smtClean="0"/>
              <a:t>termine che indica le</a:t>
            </a:r>
            <a:r>
              <a:rPr lang="it-IT" sz="2000" b="1" dirty="0" smtClean="0"/>
              <a:t> soluzioni per dispositivi digitali che dialogano via Internet)</a:t>
            </a:r>
            <a:r>
              <a:rPr lang="it-IT" sz="2000" dirty="0" smtClean="0"/>
              <a:t>, segmento cresciuto del</a:t>
            </a:r>
            <a:r>
              <a:rPr lang="it-IT" sz="2000" b="1" dirty="0" smtClean="0"/>
              <a:t> </a:t>
            </a:r>
            <a:r>
              <a:rPr lang="it-IT" sz="2000" b="1" dirty="0" smtClean="0"/>
              <a:t>+13,8</a:t>
            </a:r>
            <a:r>
              <a:rPr lang="it-IT" sz="2000" b="1" dirty="0" smtClean="0"/>
              <a:t>%</a:t>
            </a:r>
            <a:r>
              <a:rPr lang="it-IT" sz="2000" dirty="0" smtClean="0"/>
              <a:t> giungendo a quota 1070mln di euro; così anche le </a:t>
            </a:r>
            <a:r>
              <a:rPr lang="it-IT" sz="2000" b="1" dirty="0" smtClean="0"/>
              <a:t>piattaforme per la gestione dei servizi web (+12,4% </a:t>
            </a:r>
            <a:r>
              <a:rPr lang="it-IT" sz="2000" dirty="0" smtClean="0"/>
              <a:t>a 217mln). </a:t>
            </a:r>
            <a:endParaRPr lang="it-IT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dirty="0" smtClean="0"/>
              <a:t>Queste </a:t>
            </a:r>
            <a:r>
              <a:rPr lang="it-IT" sz="2000" dirty="0" smtClean="0"/>
              <a:t>ultime sono le piattaforme che abilitano l'e-commerce (+18% nel 2013), e le tecnologie social in tutti gli ambiti, personali, professionali e aziendali (che a loro volta stimolano domanda aggiuntiva di applicazioni di analisi, controllo e interazione).</a:t>
            </a:r>
            <a:endParaRPr lang="it-IT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Servizi ICT: -2,7%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I Servizi ICT (10.245mln, -2,7%) hanno registrato un calo generalizzato, </a:t>
            </a:r>
            <a:r>
              <a:rPr lang="it-IT" b="1" dirty="0" smtClean="0"/>
              <a:t>a eccezione del </a:t>
            </a:r>
            <a:r>
              <a:rPr lang="it-IT" b="1" dirty="0" err="1" smtClean="0"/>
              <a:t>Cloud</a:t>
            </a:r>
            <a:r>
              <a:rPr lang="it-IT" dirty="0" smtClean="0"/>
              <a:t>, in aumento del </a:t>
            </a:r>
            <a:r>
              <a:rPr lang="it-IT" b="1" dirty="0" smtClean="0"/>
              <a:t>+32,2</a:t>
            </a:r>
            <a:r>
              <a:rPr lang="it-IT" b="1" dirty="0" smtClean="0"/>
              <a:t>%</a:t>
            </a:r>
            <a:r>
              <a:rPr lang="it-IT" dirty="0" smtClean="0"/>
              <a:t> a 753,3 </a:t>
            </a:r>
            <a:r>
              <a:rPr lang="it-IT" dirty="0" err="1" smtClean="0"/>
              <a:t>mln</a:t>
            </a:r>
            <a:r>
              <a:rPr lang="it-IT" dirty="0" smtClean="0"/>
              <a:t> in entrambe le sue tipologie, "public" (e cioè con risorse ampliamente condivise, a 380mln, </a:t>
            </a:r>
            <a:r>
              <a:rPr lang="it-IT" dirty="0" smtClean="0"/>
              <a:t>+46,2</a:t>
            </a:r>
            <a:r>
              <a:rPr lang="it-IT" dirty="0" smtClean="0"/>
              <a:t>%) e "private" (a 373,3 </a:t>
            </a:r>
            <a:r>
              <a:rPr lang="it-IT" dirty="0" err="1" smtClean="0"/>
              <a:t>mln</a:t>
            </a:r>
            <a:r>
              <a:rPr lang="it-IT" dirty="0" smtClean="0"/>
              <a:t>, +20,6%) e con una composizione complessiva che vede primeggiare le componenti infrastrutturali </a:t>
            </a:r>
            <a:r>
              <a:rPr lang="it-IT" dirty="0" smtClean="0"/>
              <a:t>(+35,8</a:t>
            </a:r>
            <a:r>
              <a:rPr lang="it-IT" dirty="0" smtClean="0"/>
              <a:t>%) e applicative </a:t>
            </a:r>
            <a:r>
              <a:rPr lang="it-IT" dirty="0" smtClean="0"/>
              <a:t>(+37,2</a:t>
            </a:r>
            <a:r>
              <a:rPr lang="it-IT" dirty="0" smtClean="0"/>
              <a:t>%). </a:t>
            </a: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Sono </a:t>
            </a:r>
            <a:r>
              <a:rPr lang="it-IT" dirty="0" smtClean="0"/>
              <a:t>risultate in calo tutte le altre principali componenti - </a:t>
            </a:r>
            <a:r>
              <a:rPr lang="it-IT" b="1" dirty="0" smtClean="0"/>
              <a:t>sviluppo/system </a:t>
            </a:r>
            <a:r>
              <a:rPr lang="it-IT" b="1" dirty="0" err="1" smtClean="0"/>
              <a:t>integration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b="1" dirty="0" smtClean="0"/>
              <a:t>-3,8%</a:t>
            </a:r>
            <a:r>
              <a:rPr lang="it-IT" dirty="0" smtClean="0"/>
              <a:t> a 2990 </a:t>
            </a:r>
            <a:r>
              <a:rPr lang="it-IT" dirty="0" err="1" smtClean="0"/>
              <a:t>mln</a:t>
            </a:r>
            <a:r>
              <a:rPr lang="it-IT" dirty="0" smtClean="0"/>
              <a:t>), </a:t>
            </a:r>
            <a:r>
              <a:rPr lang="it-IT" b="1" dirty="0" smtClean="0"/>
              <a:t>outsourcing</a:t>
            </a:r>
            <a:r>
              <a:rPr lang="it-IT" dirty="0" smtClean="0"/>
              <a:t> (</a:t>
            </a:r>
            <a:r>
              <a:rPr lang="it-IT" b="1" dirty="0" smtClean="0"/>
              <a:t>-4,6%</a:t>
            </a:r>
            <a:r>
              <a:rPr lang="it-IT" dirty="0" smtClean="0"/>
              <a:t> a 3854mln), </a:t>
            </a:r>
            <a:r>
              <a:rPr lang="it-IT" b="1" dirty="0" smtClean="0"/>
              <a:t>assistenza tecnica</a:t>
            </a:r>
            <a:r>
              <a:rPr lang="it-IT" dirty="0" smtClean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b="1" dirty="0" smtClean="0"/>
              <a:t>-</a:t>
            </a:r>
            <a:r>
              <a:rPr lang="it-IT" b="1" dirty="0" smtClean="0"/>
              <a:t>6,7%</a:t>
            </a:r>
            <a:r>
              <a:rPr lang="it-IT" dirty="0" smtClean="0"/>
              <a:t> al 747 </a:t>
            </a:r>
            <a:r>
              <a:rPr lang="it-IT" dirty="0" err="1" smtClean="0"/>
              <a:t>mln</a:t>
            </a:r>
            <a:r>
              <a:rPr lang="it-IT" dirty="0" smtClean="0"/>
              <a:t>), e così </a:t>
            </a:r>
            <a:r>
              <a:rPr lang="it-IT" dirty="0" smtClean="0"/>
              <a:t>via, con </a:t>
            </a:r>
            <a:r>
              <a:rPr lang="it-IT" dirty="0" smtClean="0"/>
              <a:t>la sola eccezione dei </a:t>
            </a:r>
            <a:r>
              <a:rPr lang="it-IT" b="1" dirty="0" smtClean="0"/>
              <a:t>servizi di data center</a:t>
            </a:r>
            <a:r>
              <a:rPr lang="it-IT" dirty="0" smtClean="0"/>
              <a:t> (</a:t>
            </a:r>
            <a:r>
              <a:rPr lang="it-IT" b="1" dirty="0" smtClean="0"/>
              <a:t>+3,2%</a:t>
            </a:r>
            <a:r>
              <a:rPr lang="it-IT" dirty="0" smtClean="0"/>
              <a:t> a 1105 </a:t>
            </a:r>
            <a:r>
              <a:rPr lang="it-IT" dirty="0" err="1" smtClean="0"/>
              <a:t>mln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Servizi di rete TLC: </a:t>
            </a:r>
            <a:r>
              <a:rPr lang="it-IT" dirty="0" smtClean="0"/>
              <a:t>-10,2</a:t>
            </a:r>
            <a:r>
              <a:rPr lang="it-IT" dirty="0" smtClean="0"/>
              <a:t>%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/>
              <a:t>Il forte calo (-10,2% a 24.940 </a:t>
            </a:r>
            <a:r>
              <a:rPr lang="it-IT" sz="1800" dirty="0" err="1" smtClean="0"/>
              <a:t>mln</a:t>
            </a:r>
            <a:r>
              <a:rPr lang="it-IT" sz="1800" dirty="0" smtClean="0"/>
              <a:t>) subito dai Servizi TLC di Rete, trova </a:t>
            </a:r>
            <a:r>
              <a:rPr lang="it-IT" sz="1800" b="1" dirty="0" smtClean="0"/>
              <a:t>motivazione </a:t>
            </a:r>
            <a:r>
              <a:rPr lang="it-IT" sz="1800" dirty="0" smtClean="0"/>
              <a:t>sia nella forte dinamica concorrenziale del settore da cui </a:t>
            </a:r>
            <a:r>
              <a:rPr lang="it-IT" sz="1800" b="1" dirty="0" smtClean="0"/>
              <a:t>deriva la riduzione delle tariffe, sia nelle sopravvenute difficoltà dei servizi TLC mobili</a:t>
            </a:r>
            <a:r>
              <a:rPr lang="it-IT" sz="1800" dirty="0" smtClean="0"/>
              <a:t>. </a:t>
            </a:r>
            <a:endParaRPr lang="it-IT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/>
              <a:t>A </a:t>
            </a:r>
            <a:r>
              <a:rPr lang="it-IT" sz="1800" dirty="0" smtClean="0"/>
              <a:t>fronte di un calo oramai fisiologico dei servizi su rete fissa, il fatto nuovo è l'accentuarsi del trend negativo anche per quelli su rete </a:t>
            </a:r>
            <a:r>
              <a:rPr lang="it-IT" sz="1800" dirty="0" smtClean="0"/>
              <a:t>mobile</a:t>
            </a:r>
            <a:r>
              <a:rPr lang="it-IT" sz="1800" dirty="0" smtClean="0"/>
              <a:t> </a:t>
            </a:r>
            <a:r>
              <a:rPr lang="it-IT" sz="1800" dirty="0" smtClean="0"/>
              <a:t>(-13,8</a:t>
            </a:r>
            <a:r>
              <a:rPr lang="it-IT" sz="1800" dirty="0" smtClean="0"/>
              <a:t>% a 14.270 </a:t>
            </a:r>
            <a:r>
              <a:rPr lang="it-IT" sz="1800" dirty="0" err="1" smtClean="0"/>
              <a:t>mln</a:t>
            </a:r>
            <a:r>
              <a:rPr lang="it-IT" sz="1800" dirty="0" smtClean="0"/>
              <a:t> di </a:t>
            </a:r>
            <a:r>
              <a:rPr lang="it-IT" sz="1800" dirty="0" smtClean="0"/>
              <a:t>euro).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/>
              <a:t>Si </a:t>
            </a:r>
            <a:r>
              <a:rPr lang="it-IT" sz="1800" dirty="0" smtClean="0"/>
              <a:t>tratta di una contrazione superiore a quella dell'intero comparto, e che risulta dal netto calo della componente più matura e corposa del mobile, quella dei </a:t>
            </a:r>
            <a:r>
              <a:rPr lang="it-IT" sz="1800" b="1" dirty="0" smtClean="0"/>
              <a:t>servizi di fonia (-23,2%</a:t>
            </a:r>
            <a:r>
              <a:rPr lang="it-IT" sz="1800" dirty="0" smtClean="0"/>
              <a:t> a 7910 </a:t>
            </a:r>
            <a:r>
              <a:rPr lang="it-IT" sz="1800" dirty="0" err="1" smtClean="0"/>
              <a:t>mln</a:t>
            </a:r>
            <a:r>
              <a:rPr lang="it-IT" sz="1800" dirty="0" smtClean="0"/>
              <a:t>), seguita dal </a:t>
            </a:r>
            <a:r>
              <a:rPr lang="it-IT" sz="1800" b="1" dirty="0" smtClean="0"/>
              <a:t>segmento dati e messaggistica (-2,2% </a:t>
            </a:r>
            <a:r>
              <a:rPr lang="it-IT" sz="1800" dirty="0" smtClean="0"/>
              <a:t>a 5240 </a:t>
            </a:r>
            <a:r>
              <a:rPr lang="it-IT" sz="1800" dirty="0" err="1" smtClean="0"/>
              <a:t>mln</a:t>
            </a:r>
            <a:r>
              <a:rPr lang="it-IT" sz="1800" dirty="0" smtClean="0"/>
              <a:t>, che soffre dei servizi di messaggistica social), mentre quello dei </a:t>
            </a:r>
            <a:r>
              <a:rPr lang="it-IT" sz="1800" b="1" dirty="0" smtClean="0"/>
              <a:t>servizi a valore aggiunto mobili (VAS) (+25,1% </a:t>
            </a:r>
            <a:r>
              <a:rPr lang="it-IT" sz="1800" dirty="0" smtClean="0"/>
              <a:t>pari a 1.120 </a:t>
            </a:r>
            <a:r>
              <a:rPr lang="it-IT" sz="1800" dirty="0" err="1" smtClean="0"/>
              <a:t>mln</a:t>
            </a:r>
            <a:r>
              <a:rPr lang="it-IT" sz="1800" b="1" dirty="0" smtClean="0"/>
              <a:t>), spinto dalle </a:t>
            </a:r>
            <a:r>
              <a:rPr lang="it-IT" sz="1800" b="1" dirty="0" err="1" smtClean="0"/>
              <a:t>app</a:t>
            </a:r>
            <a:r>
              <a:rPr lang="it-IT" sz="1800" b="1" dirty="0" smtClean="0"/>
              <a:t> di </a:t>
            </a:r>
            <a:r>
              <a:rPr lang="it-IT" sz="1800" b="1" dirty="0" err="1" smtClean="0"/>
              <a:t>tablet</a:t>
            </a:r>
            <a:r>
              <a:rPr lang="it-IT" sz="1800" b="1" dirty="0" smtClean="0"/>
              <a:t> e </a:t>
            </a:r>
            <a:r>
              <a:rPr lang="it-IT" sz="1800" b="1" dirty="0" err="1" smtClean="0"/>
              <a:t>smartphone</a:t>
            </a:r>
            <a:r>
              <a:rPr lang="it-IT" sz="1800" b="1" dirty="0" smtClean="0"/>
              <a:t>.</a:t>
            </a:r>
            <a:r>
              <a:rPr lang="it-IT" sz="1800" dirty="0" smtClean="0"/>
              <a:t> </a:t>
            </a:r>
            <a:endParaRPr lang="it-IT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/>
              <a:t>A </a:t>
            </a:r>
            <a:r>
              <a:rPr lang="it-IT" sz="1800" dirty="0" smtClean="0"/>
              <a:t>questo vanno anche aggiunti gli effetti di trascinamento del taglio dei costi di terminazione mobile. </a:t>
            </a:r>
            <a:r>
              <a:rPr lang="it-IT" sz="1800" dirty="0" smtClean="0"/>
              <a:t>Il </a:t>
            </a:r>
            <a:r>
              <a:rPr lang="it-IT" sz="1800" dirty="0" smtClean="0"/>
              <a:t>calo delle linee mobili dell'1,2% a 97,1 </a:t>
            </a:r>
            <a:r>
              <a:rPr lang="it-IT" sz="1800" dirty="0" err="1" smtClean="0"/>
              <a:t>mln</a:t>
            </a:r>
            <a:r>
              <a:rPr lang="it-IT" sz="1800" dirty="0" smtClean="0"/>
              <a:t> è da considerarsi d'assestamento. </a:t>
            </a:r>
            <a:endParaRPr lang="it-IT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/>
              <a:t>Conta </a:t>
            </a:r>
            <a:r>
              <a:rPr lang="it-IT" sz="1800" dirty="0" smtClean="0"/>
              <a:t>assai di più il progresso, fra i 97,1 </a:t>
            </a:r>
            <a:r>
              <a:rPr lang="it-IT" sz="1800" dirty="0" err="1" smtClean="0"/>
              <a:t>mln</a:t>
            </a:r>
            <a:r>
              <a:rPr lang="it-IT" sz="1800" dirty="0" smtClean="0"/>
              <a:t> di </a:t>
            </a:r>
            <a:r>
              <a:rPr lang="it-IT" sz="1800" b="1" dirty="0" smtClean="0"/>
              <a:t>linee mobili</a:t>
            </a:r>
            <a:r>
              <a:rPr lang="it-IT" sz="1800" dirty="0" smtClean="0"/>
              <a:t>, del numero di utenze in banda larga, cresciute del </a:t>
            </a:r>
            <a:r>
              <a:rPr lang="it-IT" sz="1800" b="1" dirty="0" smtClean="0"/>
              <a:t>+46</a:t>
            </a:r>
            <a:r>
              <a:rPr lang="it-IT" sz="1800" b="1" dirty="0" smtClean="0"/>
              <a:t>%</a:t>
            </a:r>
            <a:r>
              <a:rPr lang="it-IT" sz="1800" dirty="0" smtClean="0"/>
              <a:t> e giunte a 26,9 </a:t>
            </a:r>
            <a:r>
              <a:rPr lang="it-IT" sz="1800" dirty="0" err="1" smtClean="0"/>
              <a:t>mln</a:t>
            </a:r>
            <a:r>
              <a:rPr lang="it-IT" sz="1800" dirty="0" smtClean="0"/>
              <a:t>, cui si aggiungono altre 14 </a:t>
            </a:r>
            <a:r>
              <a:rPr lang="it-IT" sz="1800" dirty="0" err="1" smtClean="0"/>
              <a:t>mln</a:t>
            </a:r>
            <a:r>
              <a:rPr lang="it-IT" sz="1800" dirty="0" smtClean="0"/>
              <a:t> di utenze in banda larga su linea fissa.</a:t>
            </a:r>
            <a:endParaRPr lang="it-IT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</TotalTime>
  <Words>1180</Words>
  <Application>Microsoft Office PowerPoint</Application>
  <PresentationFormat>Presentazione su schermo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Modulo</vt:lpstr>
      <vt:lpstr>Presentati in anteprima i dati del Rapporto Assinform 2014 MERCATO DIGITALE: - 4,4% NEL 2013 E IL "GAP ICT" CON L'EUROPA SALE A 25 MLD€</vt:lpstr>
      <vt:lpstr>Il mercato digitale nel mondo: +3,8% nel 2013</vt:lpstr>
      <vt:lpstr>Il mercato digitale in Europa: -0,9%</vt:lpstr>
      <vt:lpstr>Il mercato digitale in Italia nel 2013: -4,4%</vt:lpstr>
      <vt:lpstr>Dispositivi e sistemi: - 2,3%</vt:lpstr>
      <vt:lpstr>Dispositivi e sistemi: - 2,3%</vt:lpstr>
      <vt:lpstr>Software e soluzioni ICT : +2,7%</vt:lpstr>
      <vt:lpstr>Servizi ICT: -2,7%</vt:lpstr>
      <vt:lpstr>Servizi di rete TLC: -10,2%</vt:lpstr>
      <vt:lpstr>E-content e digital advertising (pubblicità digitale): + 5,6%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6</cp:revision>
  <dcterms:created xsi:type="dcterms:W3CDTF">2014-11-09T19:58:30Z</dcterms:created>
  <dcterms:modified xsi:type="dcterms:W3CDTF">2014-11-09T20:38:53Z</dcterms:modified>
</cp:coreProperties>
</file>